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34"/>
  </p:notesMasterIdLst>
  <p:sldIdLst>
    <p:sldId id="256" r:id="rId2"/>
    <p:sldId id="283" r:id="rId3"/>
    <p:sldId id="285" r:id="rId4"/>
    <p:sldId id="286" r:id="rId5"/>
    <p:sldId id="287" r:id="rId6"/>
    <p:sldId id="284" r:id="rId7"/>
    <p:sldId id="257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58" r:id="rId23"/>
    <p:sldId id="259" r:id="rId24"/>
    <p:sldId id="260" r:id="rId25"/>
    <p:sldId id="289" r:id="rId26"/>
    <p:sldId id="263" r:id="rId27"/>
    <p:sldId id="265" r:id="rId28"/>
    <p:sldId id="262" r:id="rId29"/>
    <p:sldId id="261" r:id="rId30"/>
    <p:sldId id="282" r:id="rId31"/>
    <p:sldId id="280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4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9543-EE22-4D48-AFAF-45CF63655A30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00F9-EA6B-7D4C-804F-AC04804AB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cumentation/tooldocs/org_broadinstitute_gatk_tools_walkers_bqsr_BaseRecalibrator.php" TargetMode="External"/><Relationship Id="rId4" Type="http://schemas.openxmlformats.org/officeDocument/2006/relationships/hyperlink" Target="https://software.broadinstitute.org/gatk/documentation/tooldocs/org_broadinstitute_gatk_tools_walkers_variantutils_GenotypeGVCFs.php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1Downsampling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intersection,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BaseRecalibrator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realignment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GenotypeGVCFs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 concordance between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2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1Sliding window along the genome reference  Count mismatches, </a:t>
            </a:r>
            <a:r>
              <a:rPr lang="en-US" dirty="0" err="1" smtClean="0"/>
              <a:t>indels</a:t>
            </a:r>
            <a:r>
              <a:rPr lang="en-US" dirty="0" smtClean="0"/>
              <a:t> and soft clips;2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re-assembly Traverse graph to collect most likely haplotypes, Align haplotypes to ref using Smith-Waterman </a:t>
            </a: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haplotype likelihoods given the read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PairHMM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aligns each read to each haplotype4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Bayesian model to determine the genotypes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3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rrellLAB/DoesNaughtCompute.gi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>
                <a:lumMod val="0"/>
                <a:lumOff val="100000"/>
              </a:schemeClr>
            </a:gs>
            <a:gs pos="200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143067" cy="2387600"/>
          </a:xfrm>
        </p:spPr>
        <p:txBody>
          <a:bodyPr/>
          <a:lstStyle/>
          <a:p>
            <a:r>
              <a:rPr lang="en-US" altLang="zh-CN" u="sng" dirty="0" smtClean="0"/>
              <a:t>G</a:t>
            </a:r>
            <a:r>
              <a:rPr lang="en-US" altLang="zh-CN" dirty="0" smtClean="0"/>
              <a:t>enomic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nalysis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ool</a:t>
            </a:r>
            <a:r>
              <a:rPr lang="en-US" altLang="zh-CN" u="sng" dirty="0" smtClean="0"/>
              <a:t>k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(GATK)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Lei</a:t>
            </a:r>
          </a:p>
          <a:p>
            <a:r>
              <a:rPr lang="en-US" altLang="zh-CN" sz="3200" dirty="0" smtClean="0"/>
              <a:t>Feb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7,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2017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199163"/>
            <a:ext cx="3945466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62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1" y="0"/>
            <a:ext cx="9646201" cy="68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39" y="0"/>
            <a:ext cx="9187161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-30762"/>
            <a:ext cx="9245600" cy="68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7" y="146050"/>
            <a:ext cx="9131300" cy="575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5151" y="6169335"/>
            <a:ext cx="991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software.broadinstitute.org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gatk</a:t>
            </a:r>
            <a:r>
              <a:rPr lang="en-US" dirty="0">
                <a:solidFill>
                  <a:srgbClr val="0070C0"/>
                </a:solidFill>
              </a:rPr>
              <a:t>/documentation/</a:t>
            </a:r>
            <a:r>
              <a:rPr lang="en-US" dirty="0" err="1">
                <a:solidFill>
                  <a:srgbClr val="0070C0"/>
                </a:solidFill>
              </a:rPr>
              <a:t>topic?name</a:t>
            </a:r>
            <a:r>
              <a:rPr lang="en-US" dirty="0">
                <a:solidFill>
                  <a:srgbClr val="0070C0"/>
                </a:solidFill>
              </a:rPr>
              <a:t>=methods</a:t>
            </a:r>
          </a:p>
        </p:txBody>
      </p:sp>
    </p:spTree>
    <p:extLst>
      <p:ext uri="{BB962C8B-B14F-4D97-AF65-F5344CB8AC3E}">
        <p14:creationId xmlns:p14="http://schemas.microsoft.com/office/powerpoint/2010/main" val="17627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1852" b="13087"/>
          <a:stretch/>
        </p:blipFill>
        <p:spPr>
          <a:xfrm>
            <a:off x="746291" y="0"/>
            <a:ext cx="1094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6631" r="3041" b="6123"/>
          <a:stretch/>
        </p:blipFill>
        <p:spPr>
          <a:xfrm>
            <a:off x="146912" y="1147234"/>
            <a:ext cx="12031575" cy="34289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59" y="1147234"/>
            <a:ext cx="3099610" cy="86753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(GATK)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655" y="5033824"/>
            <a:ext cx="1082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slides from: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MorrellLAB</a:t>
            </a:r>
            <a:r>
              <a:rPr lang="en-US" dirty="0"/>
              <a:t>/</a:t>
            </a:r>
            <a:r>
              <a:rPr lang="en-US" dirty="0" err="1"/>
              <a:t>DoesNaughtCompute</a:t>
            </a:r>
            <a:r>
              <a:rPr lang="en-US" dirty="0"/>
              <a:t>/blob/master/</a:t>
            </a:r>
            <a:r>
              <a:rPr lang="en-US" dirty="0" err="1"/>
              <a:t>GATK_SNPs_calling</a:t>
            </a:r>
            <a:r>
              <a:rPr lang="en-US" dirty="0"/>
              <a:t>/</a:t>
            </a:r>
            <a:r>
              <a:rPr lang="en-US" dirty="0" err="1"/>
              <a:t>DoesNaughtCompute_gatk.pptx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709"/>
          <a:stretch/>
        </p:blipFill>
        <p:spPr>
          <a:xfrm>
            <a:off x="1555749" y="1145894"/>
            <a:ext cx="9251830" cy="57121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9321" y="208345"/>
            <a:ext cx="8179495" cy="584775"/>
          </a:xfrm>
          <a:prstGeom prst="rect">
            <a:avLst/>
          </a:prstGeom>
          <a:solidFill>
            <a:srgbClr val="59BA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HaplotypeCaller</a:t>
            </a:r>
            <a:r>
              <a:rPr lang="en-US" sz="3200" dirty="0" smtClean="0"/>
              <a:t> algorithm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06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48" y="1500933"/>
            <a:ext cx="7960246" cy="5357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3748" y="200416"/>
            <a:ext cx="8292229" cy="646331"/>
          </a:xfrm>
          <a:prstGeom prst="rect">
            <a:avLst/>
          </a:prstGeom>
          <a:solidFill>
            <a:srgbClr val="59BAD1"/>
          </a:solidFill>
          <a:ln>
            <a:solidFill>
              <a:srgbClr val="59BA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Work flow of variants calling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5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Example of </a:t>
            </a:r>
            <a:r>
              <a:rPr lang="en-US" altLang="zh-CN" sz="4000" smtClean="0"/>
              <a:t>SNP calling with </a:t>
            </a:r>
            <a:r>
              <a:rPr lang="en-US" altLang="zh-CN" sz="4000" dirty="0" err="1" smtClean="0"/>
              <a:t>Hyplotype</a:t>
            </a:r>
            <a:r>
              <a:rPr lang="en-US" altLang="zh-CN" sz="4000" dirty="0" err="1" smtClean="0"/>
              <a:t>Caller</a:t>
            </a:r>
            <a:r>
              <a:rPr lang="en-US" altLang="zh-CN" sz="4000" dirty="0" smtClean="0"/>
              <a:t>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0" y="1905000"/>
            <a:ext cx="11984662" cy="2223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0" y="5104714"/>
            <a:ext cx="10058400" cy="609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337" y="4273717"/>
            <a:ext cx="6735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</a:rPr>
              <a:t>Extension must be .</a:t>
            </a:r>
            <a:r>
              <a:rPr lang="en-US" sz="2400" dirty="0" err="1">
                <a:latin typeface="Calibri" charset="0"/>
              </a:rPr>
              <a:t>vcf</a:t>
            </a:r>
            <a:r>
              <a:rPr lang="en-US" sz="2400" dirty="0">
                <a:latin typeface="Calibri" charset="0"/>
              </a:rPr>
              <a:t>, or .</a:t>
            </a:r>
            <a:r>
              <a:rPr lang="en-US" sz="2400" dirty="0" err="1">
                <a:latin typeface="Calibri" charset="0"/>
              </a:rPr>
              <a:t>g.vcf</a:t>
            </a:r>
            <a:r>
              <a:rPr lang="en-US" sz="2400" dirty="0">
                <a:latin typeface="Calibri" charset="0"/>
              </a:rPr>
              <a:t> but NOT .</a:t>
            </a:r>
            <a:r>
              <a:rPr lang="en-US" sz="2400" dirty="0" err="1">
                <a:latin typeface="Calibri" charset="0"/>
              </a:rPr>
              <a:t>gvcf</a:t>
            </a:r>
            <a:r>
              <a:rPr lang="en-US" sz="2400" dirty="0">
                <a:latin typeface="Calibri" charset="0"/>
              </a:rPr>
              <a:t/>
            </a:r>
            <a:br>
              <a:rPr lang="en-US" sz="2400" dirty="0">
                <a:latin typeface="Calibri" charset="0"/>
              </a:rPr>
            </a:b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6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8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VCF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gVCF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08" y="0"/>
            <a:ext cx="8572500" cy="651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5304" y="1866378"/>
            <a:ext cx="1164921" cy="187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12192000" cy="703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17900"/>
            <a:ext cx="8623300" cy="3213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" y="877824"/>
            <a:ext cx="12192628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0"/>
            <a:ext cx="9296657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variants call?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67322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 variant </a:t>
            </a:r>
            <a:r>
              <a:rPr lang="en-US" dirty="0"/>
              <a:t>call is a conclusion that there is a nucleotide difference vs. some reference at a given position in an individual genome or </a:t>
            </a:r>
            <a:r>
              <a:rPr lang="en-US" dirty="0" smtClean="0"/>
              <a:t>transcriptome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Usually accompanied by an estimate of variant frequency and some measure of confidence.</a:t>
            </a:r>
          </a:p>
        </p:txBody>
      </p:sp>
    </p:spTree>
    <p:extLst>
      <p:ext uri="{BB962C8B-B14F-4D97-AF65-F5344CB8AC3E}">
        <p14:creationId xmlns:p14="http://schemas.microsoft.com/office/powerpoint/2010/main" val="64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491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haplotypeCaller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#Login MSI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</a:t>
            </a:r>
            <a:r>
              <a:rPr lang="en-US" dirty="0" err="1"/>
              <a:t>git</a:t>
            </a:r>
            <a:r>
              <a:rPr lang="en-US" dirty="0"/>
              <a:t> clone /</a:t>
            </a:r>
            <a:r>
              <a:rPr lang="en-US" dirty="0" err="1"/>
              <a:t>panfs</a:t>
            </a:r>
            <a:r>
              <a:rPr lang="en-US" dirty="0"/>
              <a:t>/roc/groups/9/</a:t>
            </a:r>
            <a:r>
              <a:rPr lang="en-US" dirty="0" err="1"/>
              <a:t>morrellp</a:t>
            </a:r>
            <a:r>
              <a:rPr lang="en-US" dirty="0"/>
              <a:t>/public/</a:t>
            </a:r>
            <a:r>
              <a:rPr lang="en-US" dirty="0" err="1"/>
              <a:t>GATK_Example_Data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github.com/MorrellLAB/DoesNaughtCompute.git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cd </a:t>
            </a:r>
            <a:r>
              <a:rPr lang="en-US" dirty="0" err="1" smtClean="0"/>
              <a:t>GATK_SNPs_calling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vi </a:t>
            </a:r>
            <a:r>
              <a:rPr lang="en-US" dirty="0" err="1" smtClean="0"/>
              <a:t>GATK_GenotypeGVCFs.job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Then revise the script according to the comments and save the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 smtClean="0"/>
              <a:t>GATK_GenotypeGVCFs.job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GenotypeGVCFs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#Then </a:t>
            </a:r>
            <a:r>
              <a:rPr lang="en-US" dirty="0"/>
              <a:t>revise the script according to the comments and save the </a:t>
            </a:r>
            <a:r>
              <a:rPr lang="en-US" dirty="0" smtClean="0"/>
              <a:t>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 smtClean="0"/>
              <a:t>haplotype_caller.job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/drive/folders/0BwTg3aXzGxEDVE10Z01yWHVtYlU</a:t>
            </a:r>
          </a:p>
        </p:txBody>
      </p:sp>
    </p:spTree>
    <p:extLst>
      <p:ext uri="{BB962C8B-B14F-4D97-AF65-F5344CB8AC3E}">
        <p14:creationId xmlns:p14="http://schemas.microsoft.com/office/powerpoint/2010/main" val="12338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6063"/>
            <a:ext cx="10515600" cy="1325563"/>
          </a:xfrm>
        </p:spPr>
        <p:txBody>
          <a:bodyPr/>
          <a:lstStyle/>
          <a:p>
            <a:r>
              <a:rPr lang="en-US" dirty="0" smtClean="0"/>
              <a:t>Why need to call variants?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1700"/>
            <a:ext cx="10318277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16000"/>
            <a:ext cx="10515600" cy="5575300"/>
          </a:xfrm>
        </p:spPr>
        <p:txBody>
          <a:bodyPr>
            <a:normAutofit/>
          </a:bodyPr>
          <a:lstStyle/>
          <a:p>
            <a:r>
              <a:rPr lang="en-US" dirty="0"/>
              <a:t>DNA-</a:t>
            </a:r>
            <a:r>
              <a:rPr lang="en-US" dirty="0" err="1"/>
              <a:t>seq</a:t>
            </a:r>
            <a:r>
              <a:rPr lang="en-US" dirty="0"/>
              <a:t>: </a:t>
            </a:r>
            <a:r>
              <a:rPr lang="en-US" dirty="0" smtClean="0"/>
              <a:t>variants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Genetic </a:t>
            </a:r>
            <a:r>
              <a:rPr lang="en-US" sz="2400" dirty="0"/>
              <a:t>associations with </a:t>
            </a:r>
            <a:r>
              <a:rPr lang="en-US" sz="2400" dirty="0" smtClean="0"/>
              <a:t>certain </a:t>
            </a:r>
            <a:r>
              <a:rPr lang="en-US" sz="2400" dirty="0" smtClean="0"/>
              <a:t>traits</a:t>
            </a:r>
            <a:endParaRPr lang="en-US" sz="2400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Mutations </a:t>
            </a:r>
            <a:r>
              <a:rPr lang="en-US" sz="2400" dirty="0" smtClean="0"/>
              <a:t>annotation, e.g., deleterious mutations</a:t>
            </a:r>
            <a:endParaRPr lang="en-US" sz="2400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Characterizing the features of populations, e.g.,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st</a:t>
            </a:r>
            <a:r>
              <a:rPr lang="en-US" sz="2400" dirty="0"/>
              <a:t>,</a:t>
            </a:r>
            <a:r>
              <a:rPr lang="en-US" sz="2400" baseline="-25000" dirty="0" smtClean="0"/>
              <a:t> </a:t>
            </a:r>
            <a:r>
              <a:rPr lang="en-US" sz="2400" dirty="0"/>
              <a:t>Linkage </a:t>
            </a:r>
            <a:r>
              <a:rPr lang="en-US" sz="2400" dirty="0" smtClean="0"/>
              <a:t>disequilibrium</a:t>
            </a:r>
            <a:endParaRPr lang="en-US" sz="2400" dirty="0"/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/>
              <a:t>: </a:t>
            </a:r>
            <a:endParaRPr lang="en-US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</a:t>
            </a:r>
            <a:r>
              <a:rPr lang="en-US" sz="2400" dirty="0" smtClean="0"/>
              <a:t>llele-specific </a:t>
            </a:r>
            <a:r>
              <a:rPr lang="en-US" sz="2400" dirty="0"/>
              <a:t>expression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Allelic imbalance, often differential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Association with isoform usage (splicing QTLs)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RNA editing (allele absent from genome) </a:t>
            </a:r>
          </a:p>
          <a:p>
            <a:r>
              <a:rPr lang="en-US" dirty="0" err="1" smtClean="0"/>
              <a:t>ChIP-seq</a:t>
            </a:r>
            <a:r>
              <a:rPr lang="en-US" dirty="0"/>
              <a:t>: allele-specific binding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246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need to call variants?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2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>
          <a:xfrm>
            <a:off x="3534833" y="944033"/>
            <a:ext cx="4169833" cy="5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33"/>
            <a:ext cx="6458523" cy="1079747"/>
          </a:xfrm>
        </p:spPr>
        <p:txBody>
          <a:bodyPr>
            <a:normAutofit/>
          </a:bodyPr>
          <a:lstStyle/>
          <a:p>
            <a:r>
              <a:rPr lang="en-US"/>
              <a:t>Best Practices workflow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0" y="1079747"/>
            <a:ext cx="11394649" cy="57782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906" y="1956122"/>
            <a:ext cx="3298785" cy="3009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787648" y="277816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sequence_handling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91488" y="2962829"/>
            <a:ext cx="279843" cy="1854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15200" cy="1154097"/>
          </a:xfrm>
        </p:spPr>
        <p:txBody>
          <a:bodyPr/>
          <a:lstStyle/>
          <a:p>
            <a:r>
              <a:rPr lang="en-US" dirty="0"/>
              <a:t>sequence_handling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732" y="1323431"/>
            <a:ext cx="9942334" cy="5229770"/>
          </a:xfrm>
        </p:spPr>
        <p:txBody>
          <a:bodyPr>
            <a:noAutofit/>
          </a:bodyPr>
          <a:lstStyle/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Assessment -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(Oct 06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>
                <a:solidFill>
                  <a:srgbClr val="0070C0"/>
                </a:solidFill>
              </a:rPr>
              <a:t> – Paul Hoffman)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depths - Zip/Unzip/</a:t>
            </a:r>
            <a:r>
              <a:rPr lang="en-US" dirty="0" err="1"/>
              <a:t>Grep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Adapter trimming - Scythe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–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trimming - Sickle/ </a:t>
            </a:r>
            <a:r>
              <a:rPr lang="en-US" dirty="0" err="1"/>
              <a:t>Seqqs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mapping - BWA-MEM</a:t>
            </a:r>
            <a:r>
              <a:rPr lang="en-US" dirty="0">
                <a:solidFill>
                  <a:srgbClr val="F9BE92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(Oct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/ 27</a:t>
            </a:r>
            <a:r>
              <a:rPr lang="en-US" baseline="30000" dirty="0" smtClean="0">
                <a:solidFill>
                  <a:srgbClr val="0070C0"/>
                </a:solidFill>
              </a:rPr>
              <a:t>th </a:t>
            </a:r>
            <a:r>
              <a:rPr lang="en-US" dirty="0" smtClean="0">
                <a:solidFill>
                  <a:srgbClr val="0070C0"/>
                </a:solidFill>
              </a:rPr>
              <a:t>– P. Morrell/ Y. Zhang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SAM processing - Picard/ </a:t>
            </a:r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(Nov 10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/17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L. Lei/ C. Pierce)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Coverage mapping - </a:t>
            </a:r>
            <a:r>
              <a:rPr lang="en-US" dirty="0" err="1"/>
              <a:t>BEDtools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 err="1"/>
              <a:t>Indel</a:t>
            </a:r>
            <a:r>
              <a:rPr lang="en-US" dirty="0"/>
              <a:t> realignment - GATK</a:t>
            </a:r>
          </a:p>
        </p:txBody>
      </p:sp>
    </p:spTree>
    <p:extLst>
      <p:ext uri="{BB962C8B-B14F-4D97-AF65-F5344CB8AC3E}">
        <p14:creationId xmlns:p14="http://schemas.microsoft.com/office/powerpoint/2010/main" val="7834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5" y="0"/>
            <a:ext cx="1097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380</Words>
  <Application>Microsoft Macintosh PowerPoint</Application>
  <PresentationFormat>Widescreen</PresentationFormat>
  <Paragraphs>66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Courier New</vt:lpstr>
      <vt:lpstr>DengXian</vt:lpstr>
      <vt:lpstr>宋体</vt:lpstr>
      <vt:lpstr>Arial</vt:lpstr>
      <vt:lpstr>Office Theme</vt:lpstr>
      <vt:lpstr>Genomic Analysis Toolkit (GATK)</vt:lpstr>
      <vt:lpstr>(GATK)</vt:lpstr>
      <vt:lpstr>What is variants call?</vt:lpstr>
      <vt:lpstr>Why need to call variants?</vt:lpstr>
      <vt:lpstr>PowerPoint Presentation</vt:lpstr>
      <vt:lpstr>What can GATK do?</vt:lpstr>
      <vt:lpstr>Best Practices workflow </vt:lpstr>
      <vt:lpstr>sequence_handling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SNP calling with HyplotypeCaller </vt:lpstr>
      <vt:lpstr>VCF vs. gVCF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challenge</vt:lpstr>
      <vt:lpstr>Reference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55</cp:revision>
  <dcterms:created xsi:type="dcterms:W3CDTF">2017-02-05T17:23:59Z</dcterms:created>
  <dcterms:modified xsi:type="dcterms:W3CDTF">2017-02-07T19:44:40Z</dcterms:modified>
</cp:coreProperties>
</file>